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74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CCFF"/>
    <a:srgbClr val="FFFF99"/>
    <a:srgbClr val="FFCCFF"/>
    <a:srgbClr val="CCECFF"/>
    <a:srgbClr val="CC9900"/>
    <a:srgbClr val="FF33CC"/>
    <a:srgbClr val="FFFFCC"/>
    <a:srgbClr val="CC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3957" autoAdjust="0"/>
  </p:normalViewPr>
  <p:slideViewPr>
    <p:cSldViewPr snapToGrid="0">
      <p:cViewPr>
        <p:scale>
          <a:sx n="100" d="100"/>
          <a:sy n="100" d="100"/>
        </p:scale>
        <p:origin x="1056" y="-20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76427-FEE1-460D-8584-ED035510196E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EA27D-3A36-4F5B-83AC-ADCF66E9C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85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FEF755-9A50-C60A-7519-FB004817A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FA92BC4-EF9B-6A1B-C4E1-BF8F91B29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18AAC6-BE29-4A6C-D396-9A9C884EE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371B-2B26-438B-A6EC-4837E73695F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38B5BA-0B58-DE6E-95BC-3A25C003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77EC21-8D9E-CCE2-ACA3-3F5048CC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5B2D-362B-4A62-A9A8-3E967E97F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58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0104F2-F3C2-217A-AD72-C76B3386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AA57374-2223-2D05-0870-99148A27D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FCB82D-4E1F-CE66-0548-FA41AE51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371B-2B26-438B-A6EC-4837E73695F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1D2C10-484E-DEA7-6C59-31A399D0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2DF117-F192-ED0F-35F5-96E531E84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5B2D-362B-4A62-A9A8-3E967E97F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37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045BC6B-92CE-C8AD-81F9-C0503EC72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C2E9174-8808-0ADE-DF27-798EA0CC8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19F132-F149-5375-617E-32407CC60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371B-2B26-438B-A6EC-4837E73695F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83ADAE-7140-D955-BAB7-CA70E003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D5246C-0703-3183-E1F0-989FBA5A8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5B2D-362B-4A62-A9A8-3E967E97F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29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31216F-AA28-E6C9-FE96-E846426E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FA71AF-CC9B-7BA0-844B-8C1151295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A663FF-589D-4888-0090-AB671F6C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371B-2B26-438B-A6EC-4837E73695F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9B1421-3D22-4DB5-F8DF-94A88D629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3F69E9-1FEB-FD0A-577D-F748CFD52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5B2D-362B-4A62-A9A8-3E967E97F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98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3C5D4E-62DB-5735-F68D-1241F1A3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1B7369-806E-25C4-172C-11318EC6B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11FC00-E3C6-A0E0-75E8-9C759BD71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371B-2B26-438B-A6EC-4837E73695F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67ADDA-87A5-92CF-3E87-840A1FCC8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520F03-6A34-808F-E1D2-0F79A893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5B2D-362B-4A62-A9A8-3E967E97F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36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4A7E25-B9F2-1035-9089-7329790D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3DC510-171E-1958-021E-F992954F1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9C8F6D-7C6F-5AF7-6273-BD94705A0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1D965F-4718-B68A-899F-33D06E2C8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371B-2B26-438B-A6EC-4837E73695F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C968D6-C001-C36B-41B6-F7D39CEE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4B82C3-C8E3-5626-7E45-3629F895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5B2D-362B-4A62-A9A8-3E967E97F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92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942267-6A8C-CF6C-584B-C4C007E7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DAB007-D50C-BCD3-AFB1-51364512B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78AB683-0A2A-3D22-25E8-253E568C4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1B7FABE-0CD4-B436-B39A-26983EB86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67242F7-7DFC-F7CF-E2C4-16B837519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78A6B17-6C85-FFC3-889D-5FCD5929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371B-2B26-438B-A6EC-4837E73695F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7B16B51-418E-052E-DC44-45AA9116C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39EA27B-0C7A-D5C4-496C-5704AB28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5B2D-362B-4A62-A9A8-3E967E97F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19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CDDF73-39C4-6AB5-E9A4-5CFFDD21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ED18329-670E-8CF8-AAEB-1648CFF94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371B-2B26-438B-A6EC-4837E73695F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E9B2C6E-4805-1C3D-37C5-94CB09802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ED8A54-71EB-3CA1-298B-80632BBB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5B2D-362B-4A62-A9A8-3E967E97F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7811E97-16DF-87FD-6B97-F6321E73E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371B-2B26-438B-A6EC-4837E73695F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6B6555D-7DF8-D65B-E24F-CA91E53D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424D31-CC30-7A11-7D59-C1E5B6C41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5B2D-362B-4A62-A9A8-3E967E97F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39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AA59-C976-A586-B315-9FCA67F99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2E10F3-EB9B-6877-121F-E3852B8F3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D72A15A-CF1A-A1BE-494A-192372B4A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675D59-4496-D2A0-B819-4FF48299F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371B-2B26-438B-A6EC-4837E73695F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1A9089-3D88-192B-B4D7-A522CCA2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AD3CA46-AD08-5EAA-8261-30A2236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5B2D-362B-4A62-A9A8-3E967E97F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34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B7811D-5D18-4F80-4ACD-B5304D68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A1D72C9-3E39-70F2-2270-BE222EB91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6EEF87D-A1CF-A725-85A9-19DF4B8C3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6B29F3-07F1-38DA-C8A9-B242E615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371B-2B26-438B-A6EC-4837E73695F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629EFE-506E-F03A-88A2-414E74C3B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2DA685-A3FE-3881-61F1-1B1AA243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5B2D-362B-4A62-A9A8-3E967E97F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23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D806C7C-EDDF-4632-E49A-42BAEA5F8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FDC95-9ED4-309B-0B15-64D3779F6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EA62FD-9A3F-3A0E-6B8C-BCF0A4FC5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1371B-2B26-438B-A6EC-4837E73695F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EF632A-814A-0C01-78F4-4BE2A87A0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3CC2AD-1CB2-5BA3-A56B-B78A57233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C5B2D-362B-4A62-A9A8-3E967E97F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85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879E35C-267C-D21C-D4E4-B166F0E4B3CA}"/>
              </a:ext>
            </a:extLst>
          </p:cNvPr>
          <p:cNvSpPr/>
          <p:nvPr/>
        </p:nvSpPr>
        <p:spPr>
          <a:xfrm>
            <a:off x="-55827" y="-127171"/>
            <a:ext cx="6908824" cy="99406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ja-JP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03839B2-F6D2-B85C-6B61-E8FB6B93546C}"/>
              </a:ext>
            </a:extLst>
          </p:cNvPr>
          <p:cNvSpPr txBox="1"/>
          <p:nvPr/>
        </p:nvSpPr>
        <p:spPr>
          <a:xfrm>
            <a:off x="4558993" y="5917669"/>
            <a:ext cx="35280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ja-JP" altLang="ja-JP" sz="11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恒例となった旧稲葉家下屋敷庭園を</a:t>
            </a:r>
            <a:endParaRPr lang="ja-JP" altLang="ja-JP" sz="11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ja-JP" altLang="ja-JP" sz="11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中心に行われる日本庭園カフェ！！</a:t>
            </a:r>
            <a:endParaRPr lang="ja-JP" altLang="ja-JP" sz="11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728384FB-EFCA-6894-2DBB-DC51F4894E28}"/>
              </a:ext>
            </a:extLst>
          </p:cNvPr>
          <p:cNvSpPr/>
          <p:nvPr/>
        </p:nvSpPr>
        <p:spPr>
          <a:xfrm>
            <a:off x="4476205" y="1378181"/>
            <a:ext cx="2362896" cy="528001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F549C6F-5B53-151E-0768-681228EA81AE}"/>
              </a:ext>
            </a:extLst>
          </p:cNvPr>
          <p:cNvSpPr/>
          <p:nvPr/>
        </p:nvSpPr>
        <p:spPr>
          <a:xfrm>
            <a:off x="-41751" y="9234260"/>
            <a:ext cx="6917656" cy="7045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229B4D9-6C89-062F-35E7-AE6F733A1C1D}"/>
              </a:ext>
            </a:extLst>
          </p:cNvPr>
          <p:cNvSpPr/>
          <p:nvPr/>
        </p:nvSpPr>
        <p:spPr>
          <a:xfrm>
            <a:off x="4566115" y="3547671"/>
            <a:ext cx="2264826" cy="2349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214AE1-11B8-4AED-1413-6A570CA35185}"/>
              </a:ext>
            </a:extLst>
          </p:cNvPr>
          <p:cNvSpPr txBox="1"/>
          <p:nvPr/>
        </p:nvSpPr>
        <p:spPr>
          <a:xfrm>
            <a:off x="1405871" y="159973"/>
            <a:ext cx="4149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臼杵市観光協会　かわらばん </a:t>
            </a:r>
            <a:r>
              <a:rPr lang="en-US" altLang="ja-JP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</a:t>
            </a:r>
            <a:r>
              <a:rPr lang="ja-JP" altLang="ja-JP" sz="18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月号</a:t>
            </a:r>
            <a:endParaRPr lang="ja-JP" altLang="en-US" sz="180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FAA21B-169A-6313-BC15-8EE84AA35725}"/>
              </a:ext>
            </a:extLst>
          </p:cNvPr>
          <p:cNvSpPr txBox="1"/>
          <p:nvPr/>
        </p:nvSpPr>
        <p:spPr>
          <a:xfrm>
            <a:off x="398984" y="9323181"/>
            <a:ext cx="3430702" cy="503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689"/>
              </a:lnSpc>
            </a:pPr>
            <a:r>
              <a:rPr lang="ja-JP" altLang="ja-JP" sz="1014" kern="1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一般社</a:t>
            </a:r>
            <a:r>
              <a:rPr lang="ja-JP" altLang="ja-JP" sz="1014" b="1" kern="1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団</a:t>
            </a:r>
            <a:r>
              <a:rPr lang="ja-JP" altLang="ja-JP" sz="1014" kern="1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法人</a:t>
            </a:r>
          </a:p>
          <a:p>
            <a:pPr algn="just">
              <a:lnSpc>
                <a:spcPts val="1689"/>
              </a:lnSpc>
            </a:pPr>
            <a:r>
              <a:rPr lang="ja-JP" altLang="ja-JP" sz="1351" kern="1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臼杵市観光協会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DEFEEF5-E493-CC98-55E0-722B00F4C426}"/>
              </a:ext>
            </a:extLst>
          </p:cNvPr>
          <p:cNvSpPr txBox="1"/>
          <p:nvPr/>
        </p:nvSpPr>
        <p:spPr>
          <a:xfrm>
            <a:off x="2481756" y="9409656"/>
            <a:ext cx="1494280" cy="495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689"/>
              </a:lnSpc>
            </a:pPr>
            <a:r>
              <a:rPr lang="en-US" altLang="ja-JP" sz="1014" kern="1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TEL: 0972-64-7130</a:t>
            </a:r>
            <a:endParaRPr lang="ja-JP" altLang="ja-JP" sz="1014" kern="1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689"/>
              </a:lnSpc>
            </a:pPr>
            <a:r>
              <a:rPr lang="en-US" altLang="ja-JP" sz="1014" kern="1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FAX: 0972-64-7117</a:t>
            </a:r>
            <a:endParaRPr lang="ja-JP" altLang="ja-JP" sz="1014" kern="1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5B14814-D748-EFE6-9913-CCCEA43C4C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t="5771" r="5351" b="5735"/>
          <a:stretch/>
        </p:blipFill>
        <p:spPr bwMode="auto">
          <a:xfrm>
            <a:off x="4761477" y="9313602"/>
            <a:ext cx="437676" cy="443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2A60ECC-FDF9-E78A-D540-645A3A366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89" y="9332942"/>
            <a:ext cx="437676" cy="44947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A3A6AA-F9ED-6978-9525-19A8E2F631DA}"/>
              </a:ext>
            </a:extLst>
          </p:cNvPr>
          <p:cNvSpPr txBox="1"/>
          <p:nvPr/>
        </p:nvSpPr>
        <p:spPr>
          <a:xfrm>
            <a:off x="4638741" y="9757374"/>
            <a:ext cx="791001" cy="196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676" b="1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ホームページ</a:t>
            </a:r>
            <a:endParaRPr lang="ja-JP" altLang="ja-JP" sz="2365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DCC5C2-3E50-709A-DCCC-C45415A0DE12}"/>
              </a:ext>
            </a:extLst>
          </p:cNvPr>
          <p:cNvSpPr txBox="1"/>
          <p:nvPr/>
        </p:nvSpPr>
        <p:spPr>
          <a:xfrm>
            <a:off x="5681362" y="9767183"/>
            <a:ext cx="601487" cy="196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ja-JP" sz="676" b="1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Instagram</a:t>
            </a:r>
            <a:endParaRPr lang="ja-JP" altLang="ja-JP" sz="2365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94091293-0483-9287-362D-B0DB78F81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179196"/>
              </p:ext>
            </p:extLst>
          </p:nvPr>
        </p:nvGraphicFramePr>
        <p:xfrm>
          <a:off x="24406" y="673522"/>
          <a:ext cx="4427005" cy="3723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071">
                  <a:extLst>
                    <a:ext uri="{9D8B030D-6E8A-4147-A177-3AD203B41FA5}">
                      <a16:colId xmlns:a16="http://schemas.microsoft.com/office/drawing/2014/main" val="1845555060"/>
                    </a:ext>
                  </a:extLst>
                </a:gridCol>
                <a:gridCol w="2384743">
                  <a:extLst>
                    <a:ext uri="{9D8B030D-6E8A-4147-A177-3AD203B41FA5}">
                      <a16:colId xmlns:a16="http://schemas.microsoft.com/office/drawing/2014/main" val="2790543579"/>
                    </a:ext>
                  </a:extLst>
                </a:gridCol>
                <a:gridCol w="1330191">
                  <a:extLst>
                    <a:ext uri="{9D8B030D-6E8A-4147-A177-3AD203B41FA5}">
                      <a16:colId xmlns:a16="http://schemas.microsoft.com/office/drawing/2014/main" val="748287143"/>
                    </a:ext>
                  </a:extLst>
                </a:gridCol>
              </a:tblGrid>
              <a:tr h="1399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800" kern="100">
                          <a:effectLst/>
                        </a:rPr>
                        <a:t>日時</a:t>
                      </a:r>
                      <a:endParaRPr lang="ja-JP" sz="1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800" kern="100">
                          <a:effectLst/>
                        </a:rPr>
                        <a:t>イベント</a:t>
                      </a:r>
                      <a:endParaRPr lang="ja-JP" sz="1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800" kern="100" dirty="0">
                          <a:effectLst/>
                        </a:rPr>
                        <a:t>場所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8358207"/>
                  </a:ext>
                </a:extLst>
              </a:tr>
              <a:tr h="4766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4/4(</a:t>
                      </a:r>
                      <a:r>
                        <a:rPr lang="ja-JP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土</a:t>
                      </a: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)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7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10</a:t>
                      </a:r>
                      <a:r>
                        <a:rPr lang="ja-JP" sz="7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時～</a:t>
                      </a:r>
                      <a:r>
                        <a:rPr lang="en-US" sz="7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12</a:t>
                      </a:r>
                      <a:r>
                        <a:rPr lang="ja-JP" sz="7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時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11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花まつり～臼杵市部協会～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11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【問】</a:t>
                      </a:r>
                      <a:r>
                        <a:rPr lang="en-US" sz="11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0972-62-3672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800" kern="100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臼杵市観光交流プラザ</a:t>
                      </a:r>
                      <a:r>
                        <a:rPr lang="en-US" sz="800" kern="100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1F</a:t>
                      </a:r>
                      <a:endParaRPr lang="ja-JP" sz="1100" kern="100" dirty="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2425425"/>
                  </a:ext>
                </a:extLst>
              </a:tr>
              <a:tr h="4766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4/5(</a:t>
                      </a:r>
                      <a:r>
                        <a:rPr lang="ja-JP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日</a:t>
                      </a: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)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7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10</a:t>
                      </a:r>
                      <a:r>
                        <a:rPr lang="ja-JP" sz="7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時～</a:t>
                      </a:r>
                      <a:r>
                        <a:rPr lang="en-US" sz="7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15</a:t>
                      </a:r>
                      <a:r>
                        <a:rPr lang="ja-JP" sz="7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時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11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～　直心会　花見茶会　～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11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茶道裏千家　談交会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臼杵市観光交流プラザ</a:t>
                      </a: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1F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5390491"/>
                  </a:ext>
                </a:extLst>
              </a:tr>
              <a:tr h="5968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4/7(</a:t>
                      </a:r>
                      <a:r>
                        <a:rPr lang="ja-JP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火</a:t>
                      </a: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)</a:t>
                      </a:r>
                      <a:r>
                        <a:rPr lang="ja-JP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～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4/19(</a:t>
                      </a:r>
                      <a:r>
                        <a:rPr lang="ja-JP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日</a:t>
                      </a: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)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11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もとちえ　寛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11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「あの頃のあなたの猫にあえる展」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臼杵市観光交流プラザ</a:t>
                      </a: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2F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5655419"/>
                  </a:ext>
                </a:extLst>
              </a:tr>
              <a:tr h="3589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4/12(</a:t>
                      </a:r>
                      <a:r>
                        <a:rPr lang="ja-JP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日</a:t>
                      </a: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)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7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13</a:t>
                      </a:r>
                      <a:r>
                        <a:rPr lang="ja-JP" sz="7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時～</a:t>
                      </a:r>
                      <a:r>
                        <a:rPr lang="en-US" sz="7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15</a:t>
                      </a:r>
                      <a:r>
                        <a:rPr lang="ja-JP" sz="7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時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K</a:t>
                      </a:r>
                      <a:r>
                        <a:rPr lang="ja-JP" sz="11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＆</a:t>
                      </a:r>
                      <a:r>
                        <a:rPr lang="en-US" sz="11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K</a:t>
                      </a:r>
                      <a:r>
                        <a:rPr lang="ja-JP" sz="11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チャリティーコンサート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臼杵市観光交流プラザ</a:t>
                      </a: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1F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551440"/>
                  </a:ext>
                </a:extLst>
              </a:tr>
              <a:tr h="3589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4/19(</a:t>
                      </a:r>
                      <a:r>
                        <a:rPr lang="ja-JP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日</a:t>
                      </a: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)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7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11</a:t>
                      </a:r>
                      <a:r>
                        <a:rPr lang="ja-JP" sz="7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時半～</a:t>
                      </a:r>
                      <a:r>
                        <a:rPr lang="en-US" sz="7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13</a:t>
                      </a:r>
                      <a:r>
                        <a:rPr lang="ja-JP" sz="7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時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11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バトンカフェ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臼杵市観光交流プラザ</a:t>
                      </a: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1F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6841928"/>
                  </a:ext>
                </a:extLst>
              </a:tr>
              <a:tr h="3753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4/26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13</a:t>
                      </a:r>
                      <a:r>
                        <a:rPr lang="ja-JP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時～</a:t>
                      </a: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15</a:t>
                      </a:r>
                      <a:r>
                        <a:rPr lang="ja-JP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時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11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臼杵ハーモニカクラブコンサート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臼杵市観光交流プラザ</a:t>
                      </a: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1F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6581444"/>
                  </a:ext>
                </a:extLst>
              </a:tr>
              <a:tr h="4766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4/29(</a:t>
                      </a:r>
                      <a:r>
                        <a:rPr lang="ja-JP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水</a:t>
                      </a: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)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7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9</a:t>
                      </a:r>
                      <a:r>
                        <a:rPr lang="ja-JP" sz="7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：</a:t>
                      </a:r>
                      <a:r>
                        <a:rPr lang="en-US" sz="7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29</a:t>
                      </a:r>
                      <a:r>
                        <a:rPr lang="ja-JP" sz="7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～</a:t>
                      </a:r>
                      <a:r>
                        <a:rPr lang="en-US" sz="7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16</a:t>
                      </a:r>
                      <a:r>
                        <a:rPr lang="ja-JP" sz="7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時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11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赤猫まつり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11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【問】赤猫笑談会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800" kern="100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臼杵市観光交流プラザ</a:t>
                      </a:r>
                      <a:r>
                        <a:rPr lang="en-US" sz="800" kern="100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1F</a:t>
                      </a:r>
                      <a:endParaRPr lang="ja-JP" sz="1100" kern="100" dirty="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3891614"/>
                  </a:ext>
                </a:extLst>
              </a:tr>
              <a:tr h="3753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4/30(</a:t>
                      </a:r>
                      <a:r>
                        <a:rPr lang="ja-JP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木</a:t>
                      </a: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)</a:t>
                      </a:r>
                      <a:r>
                        <a:rPr lang="ja-JP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～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5/3(</a:t>
                      </a:r>
                      <a:r>
                        <a:rPr lang="ja-JP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日</a:t>
                      </a:r>
                      <a:r>
                        <a:rPr lang="en-US" sz="8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)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11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アトリエ</a:t>
                      </a:r>
                      <a:r>
                        <a:rPr lang="en-US" sz="11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IWAO</a:t>
                      </a:r>
                      <a:r>
                        <a:rPr lang="ja-JP" sz="1100" kern="10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展</a:t>
                      </a:r>
                      <a:endParaRPr lang="ja-JP" sz="1100" kern="10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800" kern="100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臼杵市観光交流プラザ</a:t>
                      </a:r>
                      <a:r>
                        <a:rPr lang="en-US" sz="800" kern="100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2F</a:t>
                      </a:r>
                      <a:endParaRPr lang="ja-JP" sz="1100" kern="100" dirty="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7312892"/>
                  </a:ext>
                </a:extLst>
              </a:tr>
            </a:tbl>
          </a:graphicData>
        </a:graphic>
      </p:graphicFrame>
      <p:sp>
        <p:nvSpPr>
          <p:cNvPr id="15" name="矢印: 下 14">
            <a:extLst>
              <a:ext uri="{FF2B5EF4-FFF2-40B4-BE49-F238E27FC236}">
                <a16:creationId xmlns:a16="http://schemas.microsoft.com/office/drawing/2014/main" id="{4DEF9249-AF9E-A485-DA1D-2CE484A36D65}"/>
              </a:ext>
            </a:extLst>
          </p:cNvPr>
          <p:cNvSpPr/>
          <p:nvPr/>
        </p:nvSpPr>
        <p:spPr>
          <a:xfrm>
            <a:off x="2422775" y="13287376"/>
            <a:ext cx="342900" cy="2286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53AA96E3-A44F-B52D-B8E0-1B59366BB3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25451"/>
              </p:ext>
            </p:extLst>
          </p:nvPr>
        </p:nvGraphicFramePr>
        <p:xfrm>
          <a:off x="4637348" y="6363043"/>
          <a:ext cx="2186978" cy="2856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76871" imgH="8019948" progId="Acrobat.Document.DC">
                  <p:embed/>
                </p:oleObj>
              </mc:Choice>
              <mc:Fallback>
                <p:oleObj name="Acrobat Document" r:id="rId4" imgW="5676871" imgH="801994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7348" y="6363043"/>
                        <a:ext cx="2186978" cy="2856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C8B79B1-F415-7065-3507-8D782352E908}"/>
              </a:ext>
            </a:extLst>
          </p:cNvPr>
          <p:cNvSpPr txBox="1"/>
          <p:nvPr/>
        </p:nvSpPr>
        <p:spPr>
          <a:xfrm>
            <a:off x="4513359" y="2842228"/>
            <a:ext cx="2243933" cy="752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ja-JP" sz="1800" b="1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2026</a:t>
            </a:r>
            <a:r>
              <a:rPr lang="ja-JP" altLang="ja-JP" sz="1800" b="1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年</a:t>
            </a:r>
            <a:endParaRPr lang="en-US" altLang="ja-JP" sz="1800" b="1" kern="1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851手書き雑フォント" panose="02000600000000000000" pitchFamily="2" charset="-12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ja-JP" sz="1800" b="1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GW</a:t>
            </a:r>
            <a:r>
              <a:rPr lang="ja-JP" altLang="ja-JP" sz="1800" b="1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イベント情報</a:t>
            </a:r>
            <a:endParaRPr lang="ja-JP" altLang="ja-JP" sz="2400" b="1" kern="1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スクロール: 横 17">
            <a:extLst>
              <a:ext uri="{FF2B5EF4-FFF2-40B4-BE49-F238E27FC236}">
                <a16:creationId xmlns:a16="http://schemas.microsoft.com/office/drawing/2014/main" id="{74C15FD3-50C3-C4C2-D369-34C628C88B5C}"/>
              </a:ext>
            </a:extLst>
          </p:cNvPr>
          <p:cNvSpPr/>
          <p:nvPr/>
        </p:nvSpPr>
        <p:spPr>
          <a:xfrm>
            <a:off x="4527509" y="2700448"/>
            <a:ext cx="2229783" cy="957645"/>
          </a:xfrm>
          <a:prstGeom prst="horizontalScroll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AFFDA45-E6CA-9611-F98F-6FD167AC1556}"/>
              </a:ext>
            </a:extLst>
          </p:cNvPr>
          <p:cNvSpPr txBox="1"/>
          <p:nvPr/>
        </p:nvSpPr>
        <p:spPr>
          <a:xfrm>
            <a:off x="4667399" y="3733375"/>
            <a:ext cx="2325741" cy="2203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Aft>
                <a:spcPts val="800"/>
              </a:spcAft>
              <a:buNone/>
            </a:pPr>
            <a:r>
              <a:rPr lang="ja-JP" altLang="ja-JP" sz="1400" b="1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大友宗麟に思いを馳せ</a:t>
            </a:r>
            <a:endParaRPr lang="en-US" altLang="ja-JP" sz="1400" b="1" kern="1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851手書き雑フォント" panose="02000600000000000000" pitchFamily="2" charset="-128"/>
            </a:endParaRPr>
          </a:p>
          <a:p>
            <a:pPr>
              <a:lnSpc>
                <a:spcPct val="50000"/>
              </a:lnSpc>
              <a:spcAft>
                <a:spcPts val="800"/>
              </a:spcAft>
              <a:buNone/>
            </a:pPr>
            <a:r>
              <a:rPr lang="ja-JP" altLang="ja-JP" sz="1400" b="1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ながら、ガイドと一緒に</a:t>
            </a:r>
            <a:endParaRPr lang="en-US" altLang="ja-JP" sz="1400" b="1" kern="1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851手書き雑フォント" panose="02000600000000000000" pitchFamily="2" charset="-128"/>
            </a:endParaRPr>
          </a:p>
          <a:p>
            <a:pPr>
              <a:lnSpc>
                <a:spcPct val="50000"/>
              </a:lnSpc>
              <a:spcAft>
                <a:spcPts val="800"/>
              </a:spcAft>
              <a:buNone/>
            </a:pPr>
            <a:r>
              <a:rPr lang="ja-JP" altLang="ja-JP" sz="1400" b="1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町歩きを楽しみませんか？</a:t>
            </a:r>
            <a:endParaRPr lang="en-US" altLang="ja-JP" sz="1400" b="1" kern="1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851手書き雑フォント" panose="02000600000000000000" pitchFamily="2" charset="-128"/>
            </a:endParaRPr>
          </a:p>
          <a:p>
            <a:pPr>
              <a:lnSpc>
                <a:spcPct val="50000"/>
              </a:lnSpc>
              <a:spcAft>
                <a:spcPts val="800"/>
              </a:spcAft>
              <a:buNone/>
            </a:pPr>
            <a:endParaRPr lang="en-US" altLang="ja-JP" sz="1400" b="1" kern="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851手書き雑フォント" panose="02000600000000000000" pitchFamily="2" charset="-128"/>
            </a:endParaRPr>
          </a:p>
          <a:p>
            <a:pPr>
              <a:lnSpc>
                <a:spcPct val="50000"/>
              </a:lnSpc>
              <a:spcAft>
                <a:spcPts val="800"/>
              </a:spcAft>
              <a:buNone/>
            </a:pPr>
            <a:r>
              <a:rPr lang="ja-JP" altLang="en-US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　５月４日</a:t>
            </a:r>
            <a:r>
              <a:rPr lang="en-US" altLang="ja-JP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(</a:t>
            </a:r>
            <a:r>
              <a:rPr lang="ja-JP" altLang="en-US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月</a:t>
            </a:r>
            <a:r>
              <a:rPr lang="en-US" altLang="ja-JP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)</a:t>
            </a:r>
            <a:endParaRPr lang="en-US" altLang="ja-JP" b="1" kern="1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851手書き雑フォント" panose="02000600000000000000" pitchFamily="2" charset="-128"/>
            </a:endParaRPr>
          </a:p>
          <a:p>
            <a:pPr>
              <a:lnSpc>
                <a:spcPct val="50000"/>
              </a:lnSpc>
              <a:spcAft>
                <a:spcPts val="800"/>
              </a:spcAft>
              <a:buNone/>
            </a:pPr>
            <a:r>
              <a:rPr lang="ja-JP" altLang="en-US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　</a:t>
            </a:r>
            <a:r>
              <a:rPr lang="ja-JP" altLang="ja-JP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参加費は無料！</a:t>
            </a:r>
            <a:endParaRPr lang="en-US" altLang="ja-JP" kern="1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851手書き雑フォント" panose="02000600000000000000" pitchFamily="2" charset="-128"/>
            </a:endParaRPr>
          </a:p>
          <a:p>
            <a:pPr>
              <a:lnSpc>
                <a:spcPct val="50000"/>
              </a:lnSpc>
              <a:spcAft>
                <a:spcPts val="800"/>
              </a:spcAft>
              <a:buNone/>
            </a:pPr>
            <a:r>
              <a:rPr lang="ja-JP" altLang="en-US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　</a:t>
            </a:r>
            <a:r>
              <a:rPr lang="en-US" altLang="ja-JP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9</a:t>
            </a:r>
            <a:r>
              <a:rPr lang="ja-JP" altLang="ja-JP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：</a:t>
            </a:r>
            <a:r>
              <a:rPr lang="en-US" altLang="ja-JP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30</a:t>
            </a:r>
            <a:r>
              <a:rPr lang="ja-JP" altLang="ja-JP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受付</a:t>
            </a:r>
            <a:endParaRPr lang="en-US" altLang="ja-JP" kern="1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851手書き雑フォント" panose="02000600000000000000" pitchFamily="2" charset="-128"/>
            </a:endParaRPr>
          </a:p>
          <a:p>
            <a:pPr>
              <a:lnSpc>
                <a:spcPct val="50000"/>
              </a:lnSpc>
              <a:spcAft>
                <a:spcPts val="800"/>
              </a:spcAft>
              <a:buNone/>
            </a:pPr>
            <a:endParaRPr lang="en-US" altLang="ja-JP" sz="1400" kern="1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851手書き雑フォント" panose="02000600000000000000" pitchFamily="2" charset="-128"/>
            </a:endParaRPr>
          </a:p>
          <a:p>
            <a:pPr>
              <a:lnSpc>
                <a:spcPct val="50000"/>
              </a:lnSpc>
              <a:spcAft>
                <a:spcPts val="800"/>
              </a:spcAft>
              <a:buNone/>
            </a:pPr>
            <a:r>
              <a:rPr lang="ja-JP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場所</a:t>
            </a:r>
            <a:r>
              <a:rPr lang="ja-JP" altLang="en-US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　</a:t>
            </a:r>
            <a:r>
              <a:rPr lang="ja-JP" altLang="ja-JP" sz="12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臼杵市観光交流プラザ</a:t>
            </a:r>
            <a:endParaRPr lang="en-US" altLang="ja-JP" sz="1200" kern="1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851手書き雑フォント" panose="02000600000000000000" pitchFamily="2" charset="-128"/>
            </a:endParaRPr>
          </a:p>
          <a:p>
            <a:pPr>
              <a:lnSpc>
                <a:spcPct val="50000"/>
              </a:lnSpc>
              <a:spcAft>
                <a:spcPts val="800"/>
              </a:spcAft>
              <a:buNone/>
            </a:pPr>
            <a:r>
              <a:rPr lang="ja-JP" altLang="ja-JP" sz="1400" kern="100" dirty="0"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851手書き雑フォント" panose="02000600000000000000" pitchFamily="2" charset="-128"/>
              </a:rPr>
              <a:t>時間</a:t>
            </a:r>
            <a:r>
              <a:rPr lang="en-US" altLang="ja-JP" sz="1400" kern="100" dirty="0"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851手書き雑フォント" panose="02000600000000000000" pitchFamily="2" charset="-128"/>
              </a:rPr>
              <a:t>10</a:t>
            </a:r>
            <a:r>
              <a:rPr lang="ja-JP" altLang="ja-JP" sz="1400" kern="100" dirty="0"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851手書き雑フォント" panose="02000600000000000000" pitchFamily="2" charset="-128"/>
              </a:rPr>
              <a:t>：</a:t>
            </a:r>
            <a:r>
              <a:rPr lang="en-US" altLang="ja-JP" sz="1400" kern="100" dirty="0"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851手書き雑フォント" panose="02000600000000000000" pitchFamily="2" charset="-128"/>
              </a:rPr>
              <a:t>00</a:t>
            </a:r>
            <a:r>
              <a:rPr lang="ja-JP" altLang="ja-JP" sz="1400" kern="100" dirty="0"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851手書き雑フォント" panose="02000600000000000000" pitchFamily="2" charset="-128"/>
              </a:rPr>
              <a:t>～</a:t>
            </a:r>
            <a:r>
              <a:rPr lang="en-US" altLang="ja-JP" sz="1400" kern="100" dirty="0"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851手書き雑フォント" panose="02000600000000000000" pitchFamily="2" charset="-128"/>
              </a:rPr>
              <a:t>11</a:t>
            </a:r>
            <a:r>
              <a:rPr lang="ja-JP" altLang="ja-JP" sz="1400" kern="100" dirty="0"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851手書き雑フォント" panose="02000600000000000000" pitchFamily="2" charset="-128"/>
              </a:rPr>
              <a:t>：</a:t>
            </a:r>
            <a:r>
              <a:rPr lang="en-US" altLang="ja-JP" sz="1400" kern="100" dirty="0"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851手書き雑フォント" panose="02000600000000000000" pitchFamily="2" charset="-128"/>
              </a:rPr>
              <a:t>30</a:t>
            </a:r>
            <a:endParaRPr lang="ja-JP" altLang="ja-JP" sz="1400" kern="100" dirty="0"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E775CF5-5B91-117D-66A1-908C730A406A}"/>
              </a:ext>
            </a:extLst>
          </p:cNvPr>
          <p:cNvSpPr txBox="1"/>
          <p:nvPr/>
        </p:nvSpPr>
        <p:spPr>
          <a:xfrm>
            <a:off x="4686431" y="6343397"/>
            <a:ext cx="2229783" cy="295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ja-JP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日本庭園カフェ＠臼杵</a:t>
            </a:r>
            <a:r>
              <a:rPr lang="ja-JP" altLang="en-US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市</a:t>
            </a:r>
            <a:endParaRPr lang="ja-JP" altLang="ja-JP" sz="1400" kern="1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吹き出し: 円形 20">
            <a:extLst>
              <a:ext uri="{FF2B5EF4-FFF2-40B4-BE49-F238E27FC236}">
                <a16:creationId xmlns:a16="http://schemas.microsoft.com/office/drawing/2014/main" id="{EF3B8EB6-17F6-323D-E2BC-38CCEDB337AE}"/>
              </a:ext>
            </a:extLst>
          </p:cNvPr>
          <p:cNvSpPr/>
          <p:nvPr/>
        </p:nvSpPr>
        <p:spPr>
          <a:xfrm>
            <a:off x="4644020" y="4364796"/>
            <a:ext cx="1980652" cy="927436"/>
          </a:xfrm>
          <a:prstGeom prst="wedgeEllipse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4BA1D87A-3E30-92D0-8E8E-B865014EA622}"/>
              </a:ext>
            </a:extLst>
          </p:cNvPr>
          <p:cNvSpPr/>
          <p:nvPr/>
        </p:nvSpPr>
        <p:spPr>
          <a:xfrm>
            <a:off x="-41751" y="5525472"/>
            <a:ext cx="2765637" cy="370345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DFEC34-36CC-C2CB-5066-7BEBA4515C23}"/>
              </a:ext>
            </a:extLst>
          </p:cNvPr>
          <p:cNvSpPr txBox="1"/>
          <p:nvPr/>
        </p:nvSpPr>
        <p:spPr>
          <a:xfrm>
            <a:off x="-48659" y="7734248"/>
            <a:ext cx="3029098" cy="1745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ja-JP" altLang="en-US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醸造の町臼杵四社合同</a:t>
            </a:r>
          </a:p>
          <a:p>
            <a:pPr>
              <a:buNone/>
            </a:pPr>
            <a:r>
              <a:rPr lang="ja-JP" altLang="en-US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　　　</a:t>
            </a:r>
            <a:r>
              <a:rPr lang="ja-JP" altLang="ja-JP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蔵開き</a:t>
            </a:r>
          </a:p>
          <a:p>
            <a:pPr>
              <a:buNone/>
            </a:pPr>
            <a:r>
              <a:rPr lang="ja-JP" altLang="en-US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とき：</a:t>
            </a:r>
            <a:r>
              <a:rPr lang="en-US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5</a:t>
            </a:r>
            <a:r>
              <a:rPr lang="ja-JP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30</a:t>
            </a:r>
            <a:r>
              <a:rPr lang="ja-JP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日</a:t>
            </a:r>
            <a:r>
              <a:rPr lang="en-US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土</a:t>
            </a:r>
            <a:r>
              <a:rPr lang="en-US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sz="1400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1400" kern="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ja-JP" altLang="en-US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en-US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16</a:t>
            </a:r>
            <a:r>
              <a:rPr lang="ja-JP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時～</a:t>
            </a:r>
            <a:r>
              <a:rPr lang="en-US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19</a:t>
            </a:r>
            <a:r>
              <a:rPr lang="ja-JP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時</a:t>
            </a:r>
            <a:endParaRPr lang="en-US" altLang="ja-JP" sz="1400" kern="1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ja-JP" altLang="en-US" sz="1400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ところ：臼杵市観光交流プラザ</a:t>
            </a:r>
            <a:endParaRPr lang="en-US" altLang="ja-JP" sz="1400" kern="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ja-JP" sz="1400" kern="100" dirty="0">
                <a:effectLst/>
                <a:latin typeface="Segoe UI Emoji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  <a:sym typeface="Segoe UI Emoji" panose="020B0502040204020203" pitchFamily="34" charset="0"/>
              </a:rPr>
              <a:t>🍶</a:t>
            </a:r>
            <a:r>
              <a:rPr lang="en-US" altLang="ja-JP" sz="12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17</a:t>
            </a:r>
            <a:r>
              <a:rPr lang="ja-JP" altLang="ja-JP" sz="12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時</a:t>
            </a:r>
            <a:r>
              <a:rPr lang="ja-JP" altLang="en-US" sz="12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に</a:t>
            </a:r>
            <a:r>
              <a:rPr lang="ja-JP" altLang="ja-JP" sz="12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参加者全員で乾杯します！</a:t>
            </a:r>
          </a:p>
          <a:p>
            <a:pPr>
              <a:buNone/>
            </a:pPr>
            <a:r>
              <a:rPr lang="en-US" altLang="ja-JP" sz="1800" kern="100" dirty="0">
                <a:effectLst/>
                <a:latin typeface="HGP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51EEB36-07D8-E686-64E4-D4BD7308CA0D}"/>
              </a:ext>
            </a:extLst>
          </p:cNvPr>
          <p:cNvSpPr txBox="1"/>
          <p:nvPr/>
        </p:nvSpPr>
        <p:spPr>
          <a:xfrm>
            <a:off x="168395" y="6142005"/>
            <a:ext cx="1434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ja-JP" altLang="ja-JP" sz="24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≪予告≫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B409D4A-B1A2-E6AE-53E0-9DB8CE082DB3}"/>
              </a:ext>
            </a:extLst>
          </p:cNvPr>
          <p:cNvSpPr txBox="1"/>
          <p:nvPr/>
        </p:nvSpPr>
        <p:spPr>
          <a:xfrm>
            <a:off x="349809" y="6662853"/>
            <a:ext cx="25852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ja-JP" altLang="ja-JP" sz="1400" u="sng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国宝臼杵石仏</a:t>
            </a:r>
            <a:endParaRPr lang="ja-JP" altLang="ja-JP" sz="1400" kern="1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ja-JP" altLang="en-US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ja-JP" altLang="ja-JP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特別祈願法要</a:t>
            </a:r>
          </a:p>
          <a:p>
            <a:pPr>
              <a:buNone/>
            </a:pPr>
            <a:r>
              <a:rPr lang="ja-JP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とき：</a:t>
            </a:r>
            <a:r>
              <a:rPr lang="en-US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5</a:t>
            </a:r>
            <a:r>
              <a:rPr lang="ja-JP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26</a:t>
            </a:r>
            <a:r>
              <a:rPr lang="ja-JP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日（火）　</a:t>
            </a:r>
            <a:r>
              <a:rPr lang="en-US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11</a:t>
            </a:r>
            <a:r>
              <a:rPr lang="ja-JP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時～</a:t>
            </a:r>
          </a:p>
          <a:p>
            <a:pPr>
              <a:buNone/>
            </a:pPr>
            <a:r>
              <a:rPr lang="ja-JP" altLang="ja-JP" sz="14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ところ：</a:t>
            </a:r>
            <a:r>
              <a:rPr lang="ja-JP" altLang="en-US" sz="14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国宝</a:t>
            </a:r>
            <a:r>
              <a:rPr lang="ja-JP" altLang="ja-JP" sz="14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臼杵石仏古</a:t>
            </a:r>
            <a:r>
              <a:rPr lang="ja-JP" altLang="en-US" sz="14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園</a:t>
            </a:r>
            <a:r>
              <a:rPr lang="ja-JP" altLang="ja-JP" sz="14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前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5337CFC-CA05-52C8-C49E-7B68044EB0B1}"/>
              </a:ext>
            </a:extLst>
          </p:cNvPr>
          <p:cNvSpPr txBox="1"/>
          <p:nvPr/>
        </p:nvSpPr>
        <p:spPr>
          <a:xfrm>
            <a:off x="4451411" y="743303"/>
            <a:ext cx="250540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1800" kern="100" dirty="0">
                <a:effectLst/>
                <a:latin typeface="HGP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r>
              <a:rPr lang="ja-JP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～会員</a:t>
            </a:r>
            <a:r>
              <a:rPr lang="ja-JP" altLang="en-US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の皆さまへ</a:t>
            </a:r>
            <a:r>
              <a:rPr lang="ja-JP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お知らせ～</a:t>
            </a:r>
            <a:r>
              <a:rPr lang="ja-JP" altLang="en-US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1400" kern="1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ja-JP" altLang="ja-JP" sz="1400" u="sng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令和８年臼杵市観光協会総会</a:t>
            </a:r>
            <a:endParaRPr lang="en-US" altLang="ja-JP" sz="1400" u="sng" kern="1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ja-JP" sz="1400" u="sng" kern="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ja-JP" altLang="ja-JP" sz="12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と</a:t>
            </a:r>
            <a:r>
              <a:rPr lang="ja-JP" altLang="en-US" sz="12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2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き</a:t>
            </a:r>
            <a:r>
              <a:rPr lang="en-US" altLang="ja-JP" sz="12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12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2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6</a:t>
            </a:r>
            <a:r>
              <a:rPr lang="ja-JP" altLang="ja-JP" sz="12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2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25</a:t>
            </a:r>
            <a:r>
              <a:rPr lang="ja-JP" altLang="ja-JP" sz="12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日</a:t>
            </a:r>
            <a:r>
              <a:rPr lang="en-US" altLang="ja-JP" sz="12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ja-JP" sz="12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木</a:t>
            </a:r>
            <a:r>
              <a:rPr lang="en-US" altLang="ja-JP" sz="12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)14</a:t>
            </a:r>
            <a:r>
              <a:rPr lang="ja-JP" altLang="ja-JP" sz="12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2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00</a:t>
            </a:r>
            <a:r>
              <a:rPr lang="ja-JP" altLang="ja-JP" sz="12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200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     </a:t>
            </a:r>
            <a:r>
              <a:rPr lang="ja-JP" altLang="ja-JP" sz="12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ところ：臼杵市中央公民館大ホール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0C811B1-A046-E94E-0142-0E61237C2D8F}"/>
              </a:ext>
            </a:extLst>
          </p:cNvPr>
          <p:cNvSpPr txBox="1"/>
          <p:nvPr/>
        </p:nvSpPr>
        <p:spPr>
          <a:xfrm>
            <a:off x="4535722" y="1993745"/>
            <a:ext cx="249719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ja-JP" altLang="ja-JP" sz="10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本年度の総会が</a:t>
            </a:r>
            <a:r>
              <a:rPr lang="ja-JP" altLang="en-US" sz="10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上</a:t>
            </a:r>
            <a:r>
              <a:rPr lang="ja-JP" altLang="ja-JP" sz="10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記の日程で行われます。</a:t>
            </a:r>
            <a:endParaRPr lang="en-US" altLang="ja-JP" sz="1000" kern="1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ja-JP" altLang="ja-JP" sz="10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資料については、事前に郵送させていただ</a:t>
            </a:r>
            <a:endParaRPr lang="en-US" altLang="ja-JP" sz="1000" kern="1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ja-JP" altLang="ja-JP" sz="10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きます。</a:t>
            </a:r>
            <a:endParaRPr lang="en-US" altLang="ja-JP" sz="1000" kern="1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ja-JP" altLang="ja-JP" sz="10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会員の皆様の出席をお待ち</a:t>
            </a:r>
            <a:r>
              <a:rPr lang="ja-JP" altLang="en-US" sz="10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申し上げ</a:t>
            </a:r>
            <a:endParaRPr lang="en-US" altLang="ja-JP" sz="1000" kern="1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ja-JP" altLang="en-US" sz="10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て</a:t>
            </a:r>
            <a:r>
              <a:rPr lang="ja-JP" altLang="ja-JP" sz="10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おります。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26B6304-8D72-7257-C6D9-1C00EF933AD6}"/>
              </a:ext>
            </a:extLst>
          </p:cNvPr>
          <p:cNvSpPr txBox="1"/>
          <p:nvPr/>
        </p:nvSpPr>
        <p:spPr>
          <a:xfrm>
            <a:off x="-23174" y="5514527"/>
            <a:ext cx="27398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1000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4</a:t>
            </a:r>
            <a:r>
              <a:rPr lang="ja-JP" altLang="ja-JP" sz="1000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000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29</a:t>
            </a:r>
            <a:r>
              <a:rPr lang="ja-JP" altLang="ja-JP" sz="1000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日</a:t>
            </a:r>
            <a:r>
              <a:rPr lang="en-US" altLang="ja-JP" sz="1000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ja-JP" sz="1000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水</a:t>
            </a:r>
            <a:r>
              <a:rPr lang="en-US" altLang="ja-JP" sz="1000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ja-JP" sz="1000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より</a:t>
            </a:r>
            <a:r>
              <a:rPr lang="en-US" altLang="ja-JP" sz="1000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GW</a:t>
            </a:r>
            <a:r>
              <a:rPr lang="ja-JP" altLang="ja-JP" sz="1000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に入ります、</a:t>
            </a:r>
            <a:r>
              <a:rPr lang="en-US" altLang="ja-JP" sz="1000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GW</a:t>
            </a:r>
            <a:r>
              <a:rPr lang="ja-JP" altLang="ja-JP" sz="1000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イベントも盛りだくさんですが</a:t>
            </a:r>
            <a:r>
              <a:rPr lang="en-US" altLang="ja-JP" sz="1000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5</a:t>
            </a:r>
            <a:r>
              <a:rPr lang="ja-JP" altLang="ja-JP" sz="1000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月には他のイベントも目白押し！</a:t>
            </a:r>
            <a: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お楽しみに！！</a:t>
            </a:r>
            <a:endParaRPr lang="ja-JP" altLang="en-US" sz="1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D7EB4BD8-CD76-6F38-CE6C-CD9E1A5CD60D}"/>
              </a:ext>
            </a:extLst>
          </p:cNvPr>
          <p:cNvSpPr/>
          <p:nvPr/>
        </p:nvSpPr>
        <p:spPr>
          <a:xfrm>
            <a:off x="39332" y="6623437"/>
            <a:ext cx="2585258" cy="107049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73D98595-33E3-8349-4DF3-FABB0F787A72}"/>
              </a:ext>
            </a:extLst>
          </p:cNvPr>
          <p:cNvSpPr/>
          <p:nvPr/>
        </p:nvSpPr>
        <p:spPr>
          <a:xfrm>
            <a:off x="38821" y="7789566"/>
            <a:ext cx="2651453" cy="137228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067EF77-52D5-B21C-AA1A-B0EC157C67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37" y="55472"/>
            <a:ext cx="535010" cy="90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29276F8-2B85-21D2-F95D-DF456CAB1B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4239">
            <a:off x="5768876" y="46818"/>
            <a:ext cx="485775" cy="88836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2FD3F39-855D-0CF5-65B2-0F5675975EF8}"/>
              </a:ext>
            </a:extLst>
          </p:cNvPr>
          <p:cNvSpPr txBox="1"/>
          <p:nvPr/>
        </p:nvSpPr>
        <p:spPr>
          <a:xfrm>
            <a:off x="-172066" y="4345046"/>
            <a:ext cx="4665078" cy="353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27000">
              <a:lnSpc>
                <a:spcPct val="107000"/>
              </a:lnSpc>
              <a:spcAft>
                <a:spcPts val="800"/>
              </a:spcAft>
              <a:buNone/>
            </a:pPr>
            <a:r>
              <a:rPr lang="ja-JP" altLang="ja-JP" sz="1800" u="sng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開館時間の変更について</a:t>
            </a:r>
            <a:endParaRPr lang="en-US" altLang="ja-JP" sz="1800" u="sng" kern="1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851手書き雑フォント" panose="02000600000000000000" pitchFamily="2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1DA10BA-244C-86FC-F7FE-06231BB0090E}"/>
              </a:ext>
            </a:extLst>
          </p:cNvPr>
          <p:cNvSpPr txBox="1"/>
          <p:nvPr/>
        </p:nvSpPr>
        <p:spPr>
          <a:xfrm>
            <a:off x="-233437" y="4598000"/>
            <a:ext cx="3072878" cy="785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40335">
              <a:lnSpc>
                <a:spcPct val="107000"/>
              </a:lnSpc>
              <a:spcAft>
                <a:spcPts val="800"/>
              </a:spcAft>
              <a:buNone/>
            </a:pPr>
            <a:r>
              <a:rPr lang="ja-JP" altLang="ja-JP" sz="20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臼杵市観光交流プラザ</a:t>
            </a:r>
            <a:endParaRPr lang="ja-JP" altLang="ja-JP" sz="2000" kern="1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indent="127000">
              <a:lnSpc>
                <a:spcPct val="107000"/>
              </a:lnSpc>
              <a:spcAft>
                <a:spcPts val="800"/>
              </a:spcAft>
              <a:buNone/>
            </a:pPr>
            <a:endParaRPr lang="en-US" altLang="ja-JP" sz="1800" kern="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59A769F-2AEF-E4BD-6539-CAD966561913}"/>
              </a:ext>
            </a:extLst>
          </p:cNvPr>
          <p:cNvSpPr txBox="1"/>
          <p:nvPr/>
        </p:nvSpPr>
        <p:spPr>
          <a:xfrm>
            <a:off x="2264291" y="4594140"/>
            <a:ext cx="2365111" cy="295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27000">
              <a:lnSpc>
                <a:spcPct val="107000"/>
              </a:lnSpc>
              <a:spcAft>
                <a:spcPts val="800"/>
              </a:spcAft>
              <a:buNone/>
            </a:pPr>
            <a:r>
              <a:rPr lang="ja-JP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（臼杵市大字臼杵</a:t>
            </a:r>
            <a:r>
              <a:rPr lang="en-US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100-2</a:t>
            </a:r>
            <a:r>
              <a:rPr lang="ja-JP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）</a:t>
            </a:r>
            <a:endParaRPr lang="en-US" altLang="ja-JP" sz="1400" kern="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2E92FEE-D93A-A121-13B9-43E05D364A40}"/>
              </a:ext>
            </a:extLst>
          </p:cNvPr>
          <p:cNvSpPr txBox="1"/>
          <p:nvPr/>
        </p:nvSpPr>
        <p:spPr>
          <a:xfrm>
            <a:off x="-233437" y="4909992"/>
            <a:ext cx="4844992" cy="310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2700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ja-JP" sz="1400" kern="100" dirty="0"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4/1</a:t>
            </a:r>
            <a:r>
              <a:rPr lang="ja-JP" altLang="en-US" sz="1400" kern="100" dirty="0"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より開館時間が変更になりました</a:t>
            </a:r>
            <a:r>
              <a:rPr lang="ja-JP" altLang="en-US" sz="1400" b="1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。</a:t>
            </a:r>
            <a:r>
              <a:rPr lang="ja-JP" altLang="en-US" sz="1400" kern="100" dirty="0"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ご注意ください！！</a:t>
            </a:r>
            <a:endParaRPr lang="ja-JP" altLang="ja-JP" sz="1400" kern="100" dirty="0">
              <a:solidFill>
                <a:srgbClr val="FF0000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7174AAB-49E0-9D8B-2483-CE56443F691A}"/>
              </a:ext>
            </a:extLst>
          </p:cNvPr>
          <p:cNvSpPr txBox="1"/>
          <p:nvPr/>
        </p:nvSpPr>
        <p:spPr>
          <a:xfrm>
            <a:off x="-130358" y="5146419"/>
            <a:ext cx="4705725" cy="366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2700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ja-JP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9</a:t>
            </a:r>
            <a:r>
              <a:rPr lang="ja-JP" altLang="en-US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：</a:t>
            </a:r>
            <a:r>
              <a:rPr lang="en-US" altLang="ja-JP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00</a:t>
            </a:r>
            <a:r>
              <a:rPr lang="ja-JP" altLang="en-US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　～　</a:t>
            </a:r>
            <a:r>
              <a:rPr lang="en-US" altLang="ja-JP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18</a:t>
            </a:r>
            <a:r>
              <a:rPr lang="ja-JP" altLang="en-US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：</a:t>
            </a:r>
            <a:r>
              <a:rPr lang="en-US" altLang="ja-JP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00</a:t>
            </a:r>
            <a:r>
              <a:rPr lang="ja-JP" altLang="en-US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　　</a:t>
            </a:r>
            <a:r>
              <a:rPr lang="en-US" altLang="ja-JP" b="1" kern="1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9</a:t>
            </a:r>
            <a:r>
              <a:rPr lang="ja-JP" altLang="en-US" b="1" kern="1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：</a:t>
            </a:r>
            <a:r>
              <a:rPr lang="en-US" altLang="ja-JP" b="1" kern="1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00</a:t>
            </a:r>
            <a:r>
              <a:rPr lang="ja-JP" altLang="en-US" b="1" kern="1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　～</a:t>
            </a:r>
            <a:r>
              <a:rPr lang="en-US" altLang="ja-JP" b="1" kern="1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17</a:t>
            </a:r>
            <a:r>
              <a:rPr lang="ja-JP" altLang="en-US" b="1" kern="1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：</a:t>
            </a:r>
            <a:r>
              <a:rPr lang="en-US" altLang="ja-JP" b="1" kern="1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00</a:t>
            </a:r>
            <a:r>
              <a:rPr lang="ja-JP" altLang="en-US" b="1" kern="1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851手書き雑フォント" panose="02000600000000000000" pitchFamily="2" charset="-128"/>
              </a:rPr>
              <a:t>　</a:t>
            </a:r>
            <a:endParaRPr lang="en-US" altLang="ja-JP" b="1" kern="1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851手書き雑フォント" panose="02000600000000000000" pitchFamily="2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2204BDCF-4F27-40B5-A5ED-D8009EA82B74}"/>
              </a:ext>
            </a:extLst>
          </p:cNvPr>
          <p:cNvSpPr/>
          <p:nvPr/>
        </p:nvSpPr>
        <p:spPr>
          <a:xfrm>
            <a:off x="4590501" y="5897497"/>
            <a:ext cx="2248600" cy="33314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5E32E898-146C-4450-3E5F-9C5CE1623D4F}"/>
              </a:ext>
            </a:extLst>
          </p:cNvPr>
          <p:cNvSpPr/>
          <p:nvPr/>
        </p:nvSpPr>
        <p:spPr>
          <a:xfrm>
            <a:off x="2713653" y="5512722"/>
            <a:ext cx="1859621" cy="3731293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313F49E-E9C4-4A78-080C-0964BC8908A1}"/>
              </a:ext>
            </a:extLst>
          </p:cNvPr>
          <p:cNvSpPr txBox="1"/>
          <p:nvPr/>
        </p:nvSpPr>
        <p:spPr>
          <a:xfrm>
            <a:off x="2806990" y="5670382"/>
            <a:ext cx="1772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ja-JP" altLang="ja-JP" sz="18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～会員様からの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400050">
              <a:buNone/>
            </a:pPr>
            <a:r>
              <a:rPr lang="ja-JP" altLang="ja-JP" sz="18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お知らせ～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0" name="雲 49">
            <a:extLst>
              <a:ext uri="{FF2B5EF4-FFF2-40B4-BE49-F238E27FC236}">
                <a16:creationId xmlns:a16="http://schemas.microsoft.com/office/drawing/2014/main" id="{C29E0C9B-9021-3CAD-B245-8D060AEFDA15}"/>
              </a:ext>
            </a:extLst>
          </p:cNvPr>
          <p:cNvSpPr/>
          <p:nvPr/>
        </p:nvSpPr>
        <p:spPr>
          <a:xfrm>
            <a:off x="2765675" y="5525472"/>
            <a:ext cx="1710122" cy="883947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6559628-DB82-E5A2-9457-0AD6258520D5}"/>
              </a:ext>
            </a:extLst>
          </p:cNvPr>
          <p:cNvSpPr txBox="1"/>
          <p:nvPr/>
        </p:nvSpPr>
        <p:spPr>
          <a:xfrm>
            <a:off x="2264291" y="6447237"/>
            <a:ext cx="316545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0050">
              <a:buNone/>
            </a:pPr>
            <a:r>
              <a:rPr lang="ja-JP" altLang="en-US" b="1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b="1" kern="100" dirty="0">
                <a:effectLst/>
                <a:highlight>
                  <a:srgbClr val="FFFF00"/>
                </a:highlight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≪</a:t>
            </a:r>
            <a:r>
              <a:rPr lang="ja-JP" altLang="ja-JP" b="1" kern="100" dirty="0">
                <a:effectLst/>
                <a:highlight>
                  <a:srgbClr val="FFFF00"/>
                </a:highlight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喜</a:t>
            </a:r>
            <a:r>
              <a:rPr lang="ja-JP" altLang="en-US" b="1" kern="100" dirty="0">
                <a:effectLst/>
                <a:highlight>
                  <a:srgbClr val="FFFF00"/>
                </a:highlight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b="1" kern="100" dirty="0">
                <a:effectLst/>
                <a:highlight>
                  <a:srgbClr val="FFFF00"/>
                </a:highlight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楽</a:t>
            </a:r>
            <a:r>
              <a:rPr lang="ja-JP" altLang="en-US" b="1" kern="100" dirty="0">
                <a:effectLst/>
                <a:highlight>
                  <a:srgbClr val="FFFF00"/>
                </a:highlight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b="1" kern="100" dirty="0">
                <a:effectLst/>
                <a:highlight>
                  <a:srgbClr val="FFFF00"/>
                </a:highlight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庵</a:t>
            </a:r>
            <a:r>
              <a:rPr lang="ja-JP" altLang="en-US" b="1" kern="100" dirty="0">
                <a:effectLst/>
                <a:highlight>
                  <a:srgbClr val="FFFF00"/>
                </a:highlight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≫</a:t>
            </a:r>
            <a:endParaRPr lang="ja-JP" altLang="ja-JP" b="1" kern="100" dirty="0">
              <a:effectLst/>
              <a:highlight>
                <a:srgbClr val="FFFF00"/>
              </a:highlight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400050">
              <a:buNone/>
            </a:pPr>
            <a:r>
              <a:rPr lang="ja-JP" altLang="ja-JP" sz="14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５月に催される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400050">
              <a:buNone/>
            </a:pPr>
            <a:r>
              <a:rPr lang="ja-JP" altLang="ja-JP" sz="14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「本膳料理を味わう会」</a:t>
            </a:r>
            <a:endParaRPr lang="en-US" altLang="ja-JP" sz="1400" kern="100" dirty="0">
              <a:effectLst/>
              <a:latin typeface="游明朝" panose="02020400000000000000" pitchFamily="18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indent="400050">
              <a:buNone/>
            </a:pPr>
            <a:r>
              <a:rPr lang="ja-JP" altLang="ja-JP" sz="14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のご案内です。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00050">
              <a:buNone/>
            </a:pPr>
            <a:r>
              <a:rPr lang="en-US" altLang="ja-JP" sz="1400" kern="100" dirty="0">
                <a:effectLst/>
                <a:latin typeface="HGP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■ </a:t>
            </a:r>
            <a:r>
              <a:rPr lang="ja-JP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日時：</a:t>
            </a:r>
            <a:r>
              <a:rPr lang="en-US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5</a:t>
            </a:r>
            <a:r>
              <a:rPr lang="ja-JP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30</a:t>
            </a:r>
            <a:r>
              <a:rPr lang="ja-JP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日（土）</a:t>
            </a:r>
            <a:endParaRPr lang="en-US" altLang="ja-JP" sz="1400" kern="100" dirty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marL="400050">
              <a:buNone/>
            </a:pPr>
            <a:r>
              <a:rPr lang="ja-JP" altLang="en-US" sz="1400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午後</a:t>
            </a:r>
            <a:r>
              <a:rPr lang="en-US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6</a:t>
            </a:r>
            <a:r>
              <a:rPr lang="ja-JP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時 開宴</a:t>
            </a:r>
            <a:br>
              <a:rPr lang="en-US" altLang="ja-JP" sz="14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</a:br>
            <a:r>
              <a:rPr lang="en-US" altLang="ja-JP" sz="1400" kern="100" dirty="0"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■</a:t>
            </a:r>
            <a:r>
              <a:rPr lang="en-US" altLang="ja-JP" sz="14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14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内容：三の膳・大平</a:t>
            </a:r>
            <a:br>
              <a:rPr lang="en-US" altLang="ja-JP" sz="14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</a:br>
            <a:r>
              <a:rPr lang="en-US" altLang="ja-JP" sz="1400" kern="100" dirty="0"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■</a:t>
            </a:r>
            <a:r>
              <a:rPr lang="en-US" altLang="ja-JP" sz="14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14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料金</a:t>
            </a:r>
            <a:r>
              <a:rPr lang="ja-JP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31,000</a:t>
            </a:r>
            <a:r>
              <a:rPr lang="ja-JP" altLang="ja-JP" sz="14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円</a:t>
            </a:r>
            <a:r>
              <a:rPr lang="ja-JP" altLang="ja-JP" sz="10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（税込）</a:t>
            </a:r>
            <a:br>
              <a:rPr lang="en-US" altLang="ja-JP" sz="10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</a:br>
            <a:r>
              <a:rPr lang="en-US" altLang="ja-JP" sz="1400" kern="100" dirty="0"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■ </a:t>
            </a:r>
            <a:r>
              <a:rPr lang="ja-JP" altLang="ja-JP" sz="14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定員：限定</a:t>
            </a:r>
            <a:r>
              <a:rPr lang="en-US" altLang="ja-JP" sz="1400" kern="1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20</a:t>
            </a:r>
            <a:r>
              <a:rPr lang="ja-JP" altLang="ja-JP" sz="14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席・</a:t>
            </a:r>
            <a:endParaRPr lang="en-US" altLang="ja-JP" sz="1400" kern="100" dirty="0">
              <a:effectLst/>
              <a:latin typeface="游明朝" panose="02020400000000000000" pitchFamily="18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marL="400050">
              <a:buNone/>
            </a:pPr>
            <a:r>
              <a:rPr lang="ja-JP" altLang="en-US" sz="1400" kern="100" dirty="0"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14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完全予約制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00050">
              <a:buNone/>
            </a:pPr>
            <a:r>
              <a:rPr lang="ja-JP" altLang="ja-JP" sz="11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正式な作法をご説明しながら</a:t>
            </a:r>
            <a:endParaRPr lang="en-US" altLang="ja-JP" sz="1100" kern="100" dirty="0">
              <a:effectLst/>
              <a:latin typeface="游明朝" panose="02020400000000000000" pitchFamily="18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marL="400050">
              <a:buNone/>
            </a:pPr>
            <a:r>
              <a:rPr lang="ja-JP" altLang="ja-JP" sz="1100" kern="100" dirty="0">
                <a:effectLst/>
                <a:latin typeface="游明朝" panose="02020400000000000000" pitchFamily="18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ご案内いたします</a:t>
            </a:r>
            <a:r>
              <a:rPr lang="ja-JP" altLang="ja-JP" sz="1100" dirty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どうぞ</a:t>
            </a:r>
            <a:endParaRPr lang="en-US" altLang="ja-JP" sz="1100" dirty="0">
              <a:effectLst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marL="400050">
              <a:buNone/>
            </a:pPr>
            <a:r>
              <a:rPr lang="ja-JP" altLang="ja-JP" sz="1100" dirty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ご安心してご参加ください</a:t>
            </a:r>
            <a:r>
              <a:rPr lang="ja-JP" altLang="en-US" sz="1100" dirty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。</a:t>
            </a:r>
            <a:endParaRPr lang="ja-JP" altLang="en-US" sz="1100" dirty="0"/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E674CBE4-FDA8-37DC-9C9A-9F34987C6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087" y="7930889"/>
            <a:ext cx="693508" cy="79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427CC3CF-72AB-1CA4-82A9-97283F39CF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221" y="5892543"/>
            <a:ext cx="697158" cy="1033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3421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9650</TotalTime>
  <Words>553</Words>
  <Application>Microsoft Office PowerPoint</Application>
  <PresentationFormat>A4 210 x 297 mm</PresentationFormat>
  <Paragraphs>100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HGP創英角ｺﾞｼｯｸUB</vt:lpstr>
      <vt:lpstr>HGP創英角ﾎﾟｯﾌﾟ体</vt:lpstr>
      <vt:lpstr>HGS創英角ｺﾞｼｯｸUB</vt:lpstr>
      <vt:lpstr>HGS創英角ﾎﾟｯﾌﾟ体</vt:lpstr>
      <vt:lpstr>HG丸ｺﾞｼｯｸM-PRO</vt:lpstr>
      <vt:lpstr>HG創英角ﾎﾟｯﾌﾟ体</vt:lpstr>
      <vt:lpstr>游ゴシック</vt:lpstr>
      <vt:lpstr>游ゴシック Light</vt:lpstr>
      <vt:lpstr>游明朝</vt:lpstr>
      <vt:lpstr>Arial</vt:lpstr>
      <vt:lpstr>Segoe UI Emoji</vt:lpstr>
      <vt:lpstr>Office テーマ</vt:lpstr>
      <vt:lpstr>Acrobat Document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kankou05</dc:creator>
  <cp:lastModifiedBy>kankou05</cp:lastModifiedBy>
  <cp:revision>124</cp:revision>
  <cp:lastPrinted>2026-04-07T04:31:11Z</cp:lastPrinted>
  <dcterms:created xsi:type="dcterms:W3CDTF">2025-03-10T02:27:57Z</dcterms:created>
  <dcterms:modified xsi:type="dcterms:W3CDTF">2026-04-07T05:27:55Z</dcterms:modified>
</cp:coreProperties>
</file>